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5"/>
  </p:notesMasterIdLst>
  <p:handoutMasterIdLst>
    <p:handoutMasterId r:id="rId16"/>
  </p:handoutMasterIdLst>
  <p:sldIdLst>
    <p:sldId id="304" r:id="rId3"/>
    <p:sldId id="286" r:id="rId4"/>
    <p:sldId id="291" r:id="rId5"/>
    <p:sldId id="290" r:id="rId6"/>
    <p:sldId id="271" r:id="rId7"/>
    <p:sldId id="305" r:id="rId8"/>
    <p:sldId id="272" r:id="rId9"/>
    <p:sldId id="306" r:id="rId10"/>
    <p:sldId id="307" r:id="rId11"/>
    <p:sldId id="288" r:id="rId12"/>
    <p:sldId id="273" r:id="rId13"/>
    <p:sldId id="302" r:id="rId1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2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96E69A-78AF-2953-A188-65E6965B29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(71)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0FA3AA-962C-3811-A9A3-E2B06845C5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210" y="0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4/30/2023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8291A-5CEA-78EF-4AD8-7FE26CC5E36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80B15-862E-A562-F386-5F3B9B9BBD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210" y="9120654"/>
            <a:ext cx="3170357" cy="480547"/>
          </a:xfrm>
          <a:prstGeom prst="rect">
            <a:avLst/>
          </a:prstGeom>
        </p:spPr>
        <p:txBody>
          <a:bodyPr vert="horz" lIns="93794" tIns="46896" rIns="93794" bIns="46896" rtlCol="0" anchor="b"/>
          <a:lstStyle>
            <a:lvl1pPr algn="r">
              <a:defRPr sz="1200"/>
            </a:lvl1pPr>
          </a:lstStyle>
          <a:p>
            <a:fld id="{831B4229-224B-4F00-9F65-160C5BBBEEB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98415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r>
              <a:rPr lang="en-US"/>
              <a:t>Class – A Study Of The Psalms (71)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4/30/2023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4" tIns="48327" rIns="96654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4" tIns="48327" rIns="96654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675BCBE5-B056-47FF-B6FD-026C928A7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5816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1161257">
              <a:defRPr/>
            </a:pPr>
            <a:r>
              <a:rPr lang="en-US" sz="1300">
                <a:solidFill>
                  <a:prstClr val="black"/>
                </a:solidFill>
                <a:latin typeface="Calibri"/>
              </a:rPr>
              <a:t>Class – A Study Of The Psalms (71)</a:t>
            </a:r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1161257">
              <a:defRPr/>
            </a:pPr>
            <a:r>
              <a:rPr lang="en-US" sz="1300">
                <a:solidFill>
                  <a:prstClr val="black"/>
                </a:solidFill>
                <a:latin typeface="Calibri"/>
              </a:rPr>
              <a:t>4/30/2023 am class</a:t>
            </a:r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10732031"/>
            <a:ext cx="8135159" cy="564947"/>
          </a:xfrm>
        </p:spPr>
        <p:txBody>
          <a:bodyPr/>
          <a:lstStyle/>
          <a:p>
            <a:pPr defTabSz="1161257">
              <a:defRPr/>
            </a:pPr>
            <a:r>
              <a:rPr lang="en-US" sz="500">
                <a:solidFill>
                  <a:srgbClr val="000000"/>
                </a:solidFill>
                <a:latin typeface="Calibri"/>
              </a:rPr>
              <a:t>Micky Galloway</a:t>
            </a:r>
            <a:endParaRPr lang="en-US" sz="5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8135160" y="10732031"/>
            <a:ext cx="901814" cy="564947"/>
          </a:xfrm>
        </p:spPr>
        <p:txBody>
          <a:bodyPr/>
          <a:lstStyle/>
          <a:p>
            <a:pPr defTabSz="1161257">
              <a:defRPr/>
            </a:pPr>
            <a:fld id="{EC87E0CF-87F6-4B58-B8B8-DCAB2DAAF3CA}" type="slidenum">
              <a:rPr lang="en-US" sz="1300">
                <a:solidFill>
                  <a:prstClr val="black"/>
                </a:solidFill>
                <a:latin typeface="Calibri"/>
              </a:rPr>
              <a:pPr defTabSz="1161257">
                <a:defRPr/>
              </a:pPr>
              <a:t>1</a:t>
            </a:fld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2160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-00332_grey-bar.png"/>
          <p:cNvPicPr>
            <a:picLocks noChangeAspect="1"/>
          </p:cNvPicPr>
          <p:nvPr userDrawn="1"/>
        </p:nvPicPr>
        <p:blipFill>
          <a:blip r:embed="rId3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238125" y="5623686"/>
            <a:ext cx="8696325" cy="1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454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413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1442370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762000" y="4038600"/>
            <a:ext cx="7772400" cy="990600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371600" y="51054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black"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black"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black"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69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84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51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3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3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92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74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71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598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5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36280045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990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790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50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27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88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450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71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50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064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83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789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854075" indent="-39370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8888" indent="-40481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55763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41513" indent="-4000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71842" dir="2700000" algn="ctr" rotWithShape="0">
              <a:srgbClr val="0000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3"/>
            <a:ext cx="822960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4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4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4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153E37E-D171-4098-97A6-B3AE63E35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9216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699" y="1447800"/>
            <a:ext cx="7910513" cy="2492990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From Nature:</a:t>
            </a:r>
            <a:b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</a:b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The Greatness And Power Of God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041" y="4098721"/>
            <a:ext cx="7681913" cy="553998"/>
          </a:xfrm>
        </p:spPr>
        <p:txBody>
          <a:bodyPr>
            <a:spAutoFit/>
          </a:bodyPr>
          <a:lstStyle/>
          <a:p>
            <a:pPr algn="ctr"/>
            <a:r>
              <a:rPr lang="en-US" sz="4000" dirty="0">
                <a:latin typeface="Segoe UI Semibold" pitchFamily="34" charset="0"/>
                <a:cs typeface="Segoe UI Semibold" pitchFamily="34" charset="0"/>
              </a:rPr>
              <a:t>Psalms 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40CDEF-BF0A-F32D-226D-364D3D16D313}"/>
              </a:ext>
            </a:extLst>
          </p:cNvPr>
          <p:cNvSpPr txBox="1"/>
          <p:nvPr/>
        </p:nvSpPr>
        <p:spPr>
          <a:xfrm>
            <a:off x="3589016" y="5162556"/>
            <a:ext cx="2169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April 30, 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FA50A0-FC57-7B21-00E6-154BDAFF0C01}"/>
              </a:ext>
            </a:extLst>
          </p:cNvPr>
          <p:cNvSpPr txBox="1"/>
          <p:nvPr/>
        </p:nvSpPr>
        <p:spPr>
          <a:xfrm>
            <a:off x="1958142" y="525893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67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13C0-DE97-0C4A-6D5C-BDF35920E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Greatness And Power Of God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4C959-6F46-9EC6-83CC-BA936DCDD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2145" y="1411552"/>
            <a:ext cx="8470769" cy="526913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Jesus Is The Fulfillment of Psalms 8</a:t>
            </a:r>
          </a:p>
          <a:p>
            <a:r>
              <a:rPr lang="en-US" dirty="0"/>
              <a:t>Matthew 21:16 – Jesus applies verse 2 to events – Words applied to God spoken of Jesus – Psalms 102:25-27</a:t>
            </a:r>
          </a:p>
          <a:p>
            <a:r>
              <a:rPr lang="en-US" dirty="0"/>
              <a:t>Hebrews 2:6-9 applies verses 4-6 to Jesus.</a:t>
            </a:r>
          </a:p>
          <a:p>
            <a:r>
              <a:rPr lang="en-US" dirty="0"/>
              <a:t>Ephesians 1:22; 1 Corinthians 15:25-27 apply phrase verse 6 to Jesus.</a:t>
            </a:r>
            <a:br>
              <a:rPr lang="en-US" dirty="0"/>
            </a:br>
            <a:endParaRPr lang="en-US" dirty="0"/>
          </a:p>
          <a:p>
            <a:r>
              <a:rPr lang="en-US" sz="3200" dirty="0"/>
              <a:t>Jesus is now set far above the angels</a:t>
            </a:r>
            <a:br>
              <a:rPr lang="en-US" sz="3200" dirty="0"/>
            </a:br>
            <a:r>
              <a:rPr lang="en-US" sz="3200" dirty="0"/>
              <a:t>(Hebrews 1:3-4; 1 Peter 3:22; Philippians 2:9-11; cf. Ephesians 1:21)</a:t>
            </a:r>
          </a:p>
        </p:txBody>
      </p:sp>
    </p:spTree>
    <p:extLst>
      <p:ext uri="{BB962C8B-B14F-4D97-AF65-F5344CB8AC3E}">
        <p14:creationId xmlns:p14="http://schemas.microsoft.com/office/powerpoint/2010/main" val="343320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13C0-DE97-0C4A-6D5C-BDF35920E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Greatness And Power Of God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4C959-6F46-9EC6-83CC-BA936DCDD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72744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excellent is Your Name.</a:t>
            </a:r>
          </a:p>
          <a:p>
            <a:r>
              <a:rPr lang="en-US" dirty="0"/>
              <a:t>David concludes (verse 9) repeating verse 1.</a:t>
            </a:r>
            <a:br>
              <a:rPr lang="en-US" dirty="0"/>
            </a:br>
            <a:r>
              <a:rPr lang="en-US" i="1" dirty="0"/>
              <a:t>“O Jehovah, our Lord, how excellent is thy name in all the earth!”</a:t>
            </a:r>
          </a:p>
          <a:p>
            <a:r>
              <a:rPr lang="en-US" dirty="0"/>
              <a:t>Remember this is a song that was sung in worship. Much like the chorus in our songs, many psalms had repetition.</a:t>
            </a:r>
          </a:p>
          <a:p>
            <a:r>
              <a:rPr lang="en-US" dirty="0"/>
              <a:t>Paul said that one day we will ALL bow before Him, the question is whether or not it will be too late when we do. Philippians 2:10-11</a:t>
            </a:r>
          </a:p>
        </p:txBody>
      </p:sp>
    </p:spTree>
    <p:extLst>
      <p:ext uri="{BB962C8B-B14F-4D97-AF65-F5344CB8AC3E}">
        <p14:creationId xmlns:p14="http://schemas.microsoft.com/office/powerpoint/2010/main" val="3182800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7D188-3C14-8AD6-B8C8-9FBABD0BF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Next: Psalms of Repentance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8F6DA-8FD8-44F5-5AF3-A127D19BF2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553998"/>
          </a:xfrm>
        </p:spPr>
        <p:txBody>
          <a:bodyPr/>
          <a:lstStyle/>
          <a:p>
            <a:r>
              <a:rPr lang="en-US" sz="4000" dirty="0"/>
              <a:t>Psalms 6, 32, 38, 51</a:t>
            </a:r>
          </a:p>
        </p:txBody>
      </p:sp>
    </p:spTree>
    <p:extLst>
      <p:ext uri="{BB962C8B-B14F-4D97-AF65-F5344CB8AC3E}">
        <p14:creationId xmlns:p14="http://schemas.microsoft.com/office/powerpoint/2010/main" val="140729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13C0-DE97-0C4A-6D5C-BDF35920E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Greatness And Power Of God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4C959-6F46-9EC6-83CC-BA936DCDD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919" y="1135616"/>
            <a:ext cx="9057373" cy="541686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God and Man – a series of contrasts. Man’s place in the universe (verses 3-8)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 heavens are small in contrast to God’s greatness – 8:3, 6; Isaiah 40:12, 26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i="1" dirty="0"/>
              <a:t>“Of old didst thou lay the foundation of the earth; and the heavens are the work of thy hands.” </a:t>
            </a:r>
            <a:r>
              <a:rPr lang="en-US" sz="3200" dirty="0"/>
              <a:t>(Psalms 102:25; Hebrews 1:10; Genesis 1:1; Psalms 33:6).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Man is small in contrast to the vast heavens – 8:3-4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By comparison, man is insubstantial and short –lived. (Isaiah 51:6-8; Psalms 144:3-4).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72873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4C959-6F46-9EC6-83CC-BA936DCDD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492" y="1182750"/>
            <a:ext cx="9057373" cy="545995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God and Man – a series of contrasts. Man’s place in the universe (verses 3-8)</a:t>
            </a:r>
            <a:r>
              <a:rPr lang="en-US" dirty="0"/>
              <a:t>.</a:t>
            </a:r>
            <a:endParaRPr lang="en-US" b="1" dirty="0"/>
          </a:p>
          <a:p>
            <a:r>
              <a:rPr lang="en-US" sz="2800" dirty="0"/>
              <a:t>Man is Small in Contrast to the vast heavens – 8:3-4</a:t>
            </a:r>
          </a:p>
          <a:p>
            <a:pPr lvl="1"/>
            <a:r>
              <a:rPr lang="en-US" sz="2400" dirty="0"/>
              <a:t>We marvel that God should pay even the slightest attention to us.</a:t>
            </a:r>
          </a:p>
          <a:p>
            <a:pPr lvl="1"/>
            <a:r>
              <a:rPr lang="en-US" sz="2400" dirty="0"/>
              <a:t>Yet, the Creator of the ends of the earth, who never wearies, and whose understanding has no limits (Isaiah 40:28), chooses to be mindful of such insignificant </a:t>
            </a:r>
            <a:r>
              <a:rPr lang="en-US" sz="2400" i="1" dirty="0"/>
              <a:t>“grasshoppers”</a:t>
            </a:r>
            <a:r>
              <a:rPr lang="en-US" sz="2400" dirty="0"/>
              <a:t> (Isaiah 40:22).</a:t>
            </a:r>
          </a:p>
          <a:p>
            <a:pPr lvl="1"/>
            <a:r>
              <a:rPr lang="en-US" sz="2400" dirty="0"/>
              <a:t>He was mindful of the helpless creatures in the ark endangered by the Flood (Genesis 8:1).</a:t>
            </a:r>
          </a:p>
          <a:p>
            <a:pPr lvl="1"/>
            <a:r>
              <a:rPr lang="en-US" sz="2400" dirty="0"/>
              <a:t>He was mindful of Hannah in her humiliation (1 Samuel 1:19).</a:t>
            </a:r>
          </a:p>
          <a:p>
            <a:pPr lvl="1"/>
            <a:r>
              <a:rPr lang="en-US" sz="2400" dirty="0"/>
              <a:t>The Lord visits the earth when He makes it bring forth and flourish (Psalms 65:9ff).</a:t>
            </a:r>
          </a:p>
          <a:p>
            <a:pPr lvl="1"/>
            <a:r>
              <a:rPr lang="en-US" sz="2400" dirty="0"/>
              <a:t>He was mindful of the Israelites when He delivered them from Egypt (Genesis 50:24) and from Babylon (Jeremiah 29:10)</a:t>
            </a:r>
            <a:endParaRPr lang="en-US" sz="2400" i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A2CDEB-5DAC-1546-65E8-0E67FDD7E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Greatness And Power Of God</a:t>
            </a:r>
          </a:p>
        </p:txBody>
      </p:sp>
    </p:spTree>
    <p:extLst>
      <p:ext uri="{BB962C8B-B14F-4D97-AF65-F5344CB8AC3E}">
        <p14:creationId xmlns:p14="http://schemas.microsoft.com/office/powerpoint/2010/main" val="193088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13C0-DE97-0C4A-6D5C-BDF35920E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Greatness And Power Of God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4C959-6F46-9EC6-83CC-BA936DCDD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1065" y="1366623"/>
            <a:ext cx="8941870" cy="472129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God and Man – a series of contrasts. Man’s place in the universe (verses 3-8)</a:t>
            </a:r>
            <a:r>
              <a:rPr lang="en-US" dirty="0"/>
              <a:t>.</a:t>
            </a:r>
            <a:endParaRPr lang="en-US" b="1" dirty="0"/>
          </a:p>
          <a:p>
            <a:r>
              <a:rPr lang="en-US" sz="2800" dirty="0"/>
              <a:t>Man is small in contrast to His exalted position in the universe – 8:5-8</a:t>
            </a:r>
          </a:p>
          <a:p>
            <a:pPr lvl="1"/>
            <a:r>
              <a:rPr lang="en-US" dirty="0"/>
              <a:t>He visited all of us, both Jews and Gentiles, when He delivered us from our sins by means of His Son</a:t>
            </a:r>
            <a:br>
              <a:rPr lang="en-US" dirty="0"/>
            </a:br>
            <a:r>
              <a:rPr lang="en-US" dirty="0"/>
              <a:t>(Luke 1:68; Acts 15:14).</a:t>
            </a:r>
          </a:p>
          <a:p>
            <a:pPr lvl="1"/>
            <a:r>
              <a:rPr lang="en-US" dirty="0"/>
              <a:t>God cared enough to send Jesus to die for us</a:t>
            </a:r>
            <a:br>
              <a:rPr lang="en-US" dirty="0"/>
            </a:br>
            <a:r>
              <a:rPr lang="en-US" dirty="0"/>
              <a:t> John 3:16; Romans 5:8.</a:t>
            </a:r>
          </a:p>
          <a:p>
            <a:pPr lvl="1"/>
            <a:r>
              <a:rPr lang="en-US" dirty="0"/>
              <a:t>Peter summed it up saying, </a:t>
            </a:r>
            <a:r>
              <a:rPr lang="en-US" i="1" dirty="0"/>
              <a:t>“He cares for you”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1 Peter 5:6-7.</a:t>
            </a:r>
          </a:p>
        </p:txBody>
      </p:sp>
    </p:spTree>
    <p:extLst>
      <p:ext uri="{BB962C8B-B14F-4D97-AF65-F5344CB8AC3E}">
        <p14:creationId xmlns:p14="http://schemas.microsoft.com/office/powerpoint/2010/main" val="3172279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13C0-DE97-0C4A-6D5C-BDF35920E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Greatness And Power Of God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4C959-6F46-9EC6-83CC-BA936DCDD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384105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God and Man – a series of contrasts. Man’s place in the UNIVERSE (verses 3-8)</a:t>
            </a:r>
            <a:r>
              <a:rPr lang="en-US" dirty="0"/>
              <a:t>.</a:t>
            </a:r>
            <a:endParaRPr lang="en-US" b="1" dirty="0"/>
          </a:p>
          <a:p>
            <a:r>
              <a:rPr lang="en-US" dirty="0"/>
              <a:t>A little lower than the angels, yet crowned with glory and honor – 8:5.</a:t>
            </a:r>
          </a:p>
          <a:p>
            <a:r>
              <a:rPr lang="en-US" dirty="0"/>
              <a:t>Note: When Jesus came to earth, He was a man – Hebrew 2:6-7</a:t>
            </a:r>
          </a:p>
          <a:p>
            <a:pPr lvl="1"/>
            <a:r>
              <a:rPr lang="en-US" sz="3200" dirty="0"/>
              <a:t>In this we know that He understands us –</a:t>
            </a:r>
            <a:br>
              <a:rPr lang="en-US" sz="3200" dirty="0"/>
            </a:br>
            <a:r>
              <a:rPr lang="en-US" sz="3200" dirty="0"/>
              <a:t>Hebrews 2:17-18; Philippians 2:5-8</a:t>
            </a:r>
          </a:p>
        </p:txBody>
      </p:sp>
    </p:spTree>
    <p:extLst>
      <p:ext uri="{BB962C8B-B14F-4D97-AF65-F5344CB8AC3E}">
        <p14:creationId xmlns:p14="http://schemas.microsoft.com/office/powerpoint/2010/main" val="2326712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4C959-6F46-9EC6-83CC-BA936DCDD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6700" y="1201269"/>
            <a:ext cx="8610600" cy="541071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Psalms 8:5, </a:t>
            </a:r>
            <a:r>
              <a:rPr lang="en-US" sz="2800" i="1" dirty="0"/>
              <a:t>“For thou hast made him a little lower than the angels, and hast crowned him with glory and honour.” KJV</a:t>
            </a:r>
          </a:p>
          <a:p>
            <a:pPr marL="0" indent="0">
              <a:buNone/>
            </a:pPr>
            <a:r>
              <a:rPr lang="en-US" sz="2800" dirty="0"/>
              <a:t>Psalms 8:5, </a:t>
            </a:r>
            <a:r>
              <a:rPr lang="en-US" sz="2800" i="1" dirty="0"/>
              <a:t>“For thou hast made him but little lower than God, and crownest him with glory and honor.” ASV</a:t>
            </a:r>
          </a:p>
          <a:p>
            <a:pPr marL="0" indent="0">
              <a:buNone/>
            </a:pPr>
            <a:r>
              <a:rPr lang="en-US" sz="2800" dirty="0"/>
              <a:t>Psalms 8:5, </a:t>
            </a:r>
            <a:r>
              <a:rPr lang="en-US" sz="2800" i="1" dirty="0"/>
              <a:t>“Yet Thou hast made him a little lower than God, And </a:t>
            </a:r>
            <a:r>
              <a:rPr lang="en-US" i="1" dirty="0"/>
              <a:t>dost crown him with glory and majesty!” NASV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NOTE: The Spirit of God accepted the Greek translation </a:t>
            </a:r>
            <a:r>
              <a:rPr lang="en-US" i="1" dirty="0" err="1"/>
              <a:t>aggelous</a:t>
            </a:r>
            <a:r>
              <a:rPr lang="en-US" i="1" dirty="0"/>
              <a:t> (angels) </a:t>
            </a:r>
            <a:r>
              <a:rPr lang="en-US" dirty="0"/>
              <a:t>in Hebrews 2:7, and explicitly stated that this verse discusses the subject of angels (Hebrews 2:5, 9).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8E2402E-8CA1-0C1B-2322-E87DDCF5D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Greatness And Power Of God</a:t>
            </a:r>
          </a:p>
        </p:txBody>
      </p:sp>
    </p:spTree>
    <p:extLst>
      <p:ext uri="{BB962C8B-B14F-4D97-AF65-F5344CB8AC3E}">
        <p14:creationId xmlns:p14="http://schemas.microsoft.com/office/powerpoint/2010/main" val="3400371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13C0-DE97-0C4A-6D5C-BDF35920E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Greatness And Power Of God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4C959-6F46-9EC6-83CC-BA936DCDD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2460" y="1411552"/>
            <a:ext cx="8763000" cy="3742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God and Man – a series of contrasts. Man’s place in the WORLD (verses 3-8)</a:t>
            </a:r>
            <a:r>
              <a:rPr lang="en-US" dirty="0"/>
              <a:t>.</a:t>
            </a:r>
            <a:endParaRPr lang="en-US" b="1" dirty="0"/>
          </a:p>
          <a:p>
            <a:pPr marL="460375" marR="0" lvl="0" indent="-460375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en-US" dirty="0"/>
              <a:t>Man has dominion over creation – 8:6;</a:t>
            </a:r>
            <a:br>
              <a:rPr lang="en-US" dirty="0"/>
            </a:br>
            <a:r>
              <a:rPr lang="en-US" dirty="0"/>
              <a:t>Genesis 2:15.</a:t>
            </a:r>
          </a:p>
          <a:p>
            <a:pPr lvl="1" indent="-460375">
              <a:buBlip>
                <a:blip r:embed="rId2"/>
              </a:buBlip>
              <a:defRPr/>
            </a:pPr>
            <a:r>
              <a:rPr lang="en-US" sz="3200" dirty="0"/>
              <a:t>As stewards, we DO need to take care of the earth but understand that its resources are here FOR us – Genesis 1:26, 28; 9:2 (after the flood), </a:t>
            </a:r>
            <a:r>
              <a:rPr lang="en-US" sz="3200" i="1" dirty="0"/>
              <a:t>“into your hand are they delivered.”</a:t>
            </a:r>
          </a:p>
        </p:txBody>
      </p:sp>
    </p:spTree>
    <p:extLst>
      <p:ext uri="{BB962C8B-B14F-4D97-AF65-F5344CB8AC3E}">
        <p14:creationId xmlns:p14="http://schemas.microsoft.com/office/powerpoint/2010/main" val="2452660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4C959-6F46-9EC6-83CC-BA936DCDD8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0" y="1642558"/>
            <a:ext cx="8382000" cy="448122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Man is a King in creation (verses 3-8).</a:t>
            </a:r>
          </a:p>
          <a:p>
            <a:r>
              <a:rPr lang="en-US" dirty="0"/>
              <a:t>Verse 5 – “Thou … crownest”</a:t>
            </a:r>
            <a:br>
              <a:rPr lang="en-US" dirty="0"/>
            </a:br>
            <a:r>
              <a:rPr lang="en-US" dirty="0"/>
              <a:t>Song of Solomon 3:11; Isaiah 23:8</a:t>
            </a:r>
          </a:p>
          <a:p>
            <a:pPr lvl="1"/>
            <a:r>
              <a:rPr lang="en-US" sz="3200" dirty="0"/>
              <a:t>Glory and Honor – Psalms 21:5</a:t>
            </a:r>
          </a:p>
          <a:p>
            <a:r>
              <a:rPr lang="en-US" dirty="0"/>
              <a:t>Verse 6 – </a:t>
            </a:r>
            <a:r>
              <a:rPr lang="en-US" i="1" dirty="0"/>
              <a:t>“Thou makest him to have dominion over the works of thy hands”</a:t>
            </a:r>
          </a:p>
          <a:p>
            <a:pPr lvl="1"/>
            <a:r>
              <a:rPr lang="en-US" sz="3200" dirty="0"/>
              <a:t>You made him to rule – Judges 8:22-23</a:t>
            </a:r>
          </a:p>
          <a:p>
            <a:r>
              <a:rPr lang="en-US" dirty="0"/>
              <a:t>Verse 6 – </a:t>
            </a:r>
            <a:r>
              <a:rPr lang="en-US" i="1" dirty="0"/>
              <a:t>“Thou hast put all things under his feet” </a:t>
            </a:r>
            <a:r>
              <a:rPr lang="en-US" dirty="0"/>
              <a:t>Psalms 110:1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73DF729-DDEA-0ECD-B7FE-785E9963C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Greatness And Power Of God</a:t>
            </a:r>
          </a:p>
        </p:txBody>
      </p:sp>
    </p:spTree>
    <p:extLst>
      <p:ext uri="{BB962C8B-B14F-4D97-AF65-F5344CB8AC3E}">
        <p14:creationId xmlns:p14="http://schemas.microsoft.com/office/powerpoint/2010/main" val="2408669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9" descr="Related image">
            <a:extLst>
              <a:ext uri="{FF2B5EF4-FFF2-40B4-BE49-F238E27FC236}">
                <a16:creationId xmlns:a16="http://schemas.microsoft.com/office/drawing/2014/main" id="{41A45B63-D7F7-4535-8BB4-87C3D25DD0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AutoShape 7" descr="Image result for paths in the sea">
            <a:extLst>
              <a:ext uri="{FF2B5EF4-FFF2-40B4-BE49-F238E27FC236}">
                <a16:creationId xmlns:a16="http://schemas.microsoft.com/office/drawing/2014/main" id="{83B42C50-BAEC-4BD3-9DF5-21773DCD49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9460" name="AutoShape 9" descr="Image result for paths in the sea">
            <a:extLst>
              <a:ext uri="{FF2B5EF4-FFF2-40B4-BE49-F238E27FC236}">
                <a16:creationId xmlns:a16="http://schemas.microsoft.com/office/drawing/2014/main" id="{33DB8605-85E1-4095-BE1C-BE73C3C53C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9461" name="AutoShape 11" descr="Image result for paths in the sea">
            <a:extLst>
              <a:ext uri="{FF2B5EF4-FFF2-40B4-BE49-F238E27FC236}">
                <a16:creationId xmlns:a16="http://schemas.microsoft.com/office/drawing/2014/main" id="{775D6823-329F-429D-AC4E-45BF605F63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9462" name="AutoShape 13" descr="Image result for paths in the sea">
            <a:extLst>
              <a:ext uri="{FF2B5EF4-FFF2-40B4-BE49-F238E27FC236}">
                <a16:creationId xmlns:a16="http://schemas.microsoft.com/office/drawing/2014/main" id="{D5BE7C7E-D04F-4BD2-9EAE-6ED97892709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E656688-286F-41C1-BCEA-42067D502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945" y="1068373"/>
            <a:ext cx="8612957" cy="5490734"/>
          </a:xfrm>
          <a:solidFill>
            <a:schemeClr val="tx1">
              <a:alpha val="40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rgbClr val="000000"/>
                </a:solidFill>
                <a:effectLst/>
              </a:rPr>
              <a:t>Paths Of The Seas - Psalms 8:8 </a:t>
            </a:r>
            <a:br>
              <a:rPr lang="en-US" b="1" dirty="0">
                <a:solidFill>
                  <a:srgbClr val="000000"/>
                </a:solidFill>
                <a:effectLst/>
              </a:rPr>
            </a:br>
            <a:r>
              <a:rPr lang="en-US" b="1" dirty="0">
                <a:solidFill>
                  <a:srgbClr val="000000"/>
                </a:solidFill>
                <a:effectLst/>
              </a:rPr>
              <a:t>(~1000 BC).</a:t>
            </a:r>
          </a:p>
          <a:p>
            <a:pPr eaLnBrk="1" hangingPunct="1">
              <a:defRPr/>
            </a:pPr>
            <a:endParaRPr lang="en-US" dirty="0">
              <a:solidFill>
                <a:srgbClr val="000000"/>
              </a:solidFill>
              <a:effectLst/>
            </a:endParaRPr>
          </a:p>
          <a:p>
            <a:pPr>
              <a:defRPr/>
            </a:pPr>
            <a:r>
              <a:rPr lang="en-US" b="1" dirty="0">
                <a:solidFill>
                  <a:srgbClr val="000000"/>
                </a:solidFill>
                <a:effectLst/>
              </a:rPr>
              <a:t>1855 AD: Matthew Fontaine Maury</a:t>
            </a:r>
            <a:r>
              <a:rPr lang="en-US" dirty="0">
                <a:solidFill>
                  <a:srgbClr val="000000"/>
                </a:solidFill>
                <a:latin typeface="Roboto" panose="02000000000000000000" pitchFamily="2" charset="0"/>
              </a:rPr>
              <a:t> an American astronomer, historian, oceanographer, meteorologist, cartographer, author, geologist, educator, and naval officer</a:t>
            </a:r>
            <a:r>
              <a:rPr lang="en-US" b="1" dirty="0">
                <a:solidFill>
                  <a:srgbClr val="000000"/>
                </a:solidFill>
                <a:effectLst/>
              </a:rPr>
              <a:t>, </a:t>
            </a:r>
            <a:r>
              <a:rPr lang="en-US" dirty="0">
                <a:solidFill>
                  <a:srgbClr val="000000"/>
                </a:solidFill>
                <a:effectLst/>
              </a:rPr>
              <a:t>upon hearing Psalms 8:8 read to him by his son, set out to discover and chart the oceans’ sea lanes and currents.</a:t>
            </a:r>
            <a:br>
              <a:rPr lang="en-US" dirty="0">
                <a:solidFill>
                  <a:srgbClr val="000000"/>
                </a:solidFill>
                <a:effectLst/>
              </a:rPr>
            </a:br>
            <a:r>
              <a:rPr lang="en-US" sz="1800" dirty="0">
                <a:solidFill>
                  <a:srgbClr val="000000"/>
                </a:solidFill>
                <a:effectLst/>
              </a:rPr>
              <a:t>(Statue of Maury in Richmond, VA</a:t>
            </a:r>
            <a:r>
              <a:rPr lang="en-US" sz="1800" dirty="0">
                <a:solidFill>
                  <a:srgbClr val="000000"/>
                </a:solidFill>
              </a:rPr>
              <a:t>. Nicknamed “the Pathfinder of the Seas.”)</a:t>
            </a:r>
            <a:endParaRPr lang="en-US" sz="1800" dirty="0">
              <a:solidFill>
                <a:srgbClr val="000000"/>
              </a:solidFill>
              <a:effectLst/>
            </a:endParaRPr>
          </a:p>
        </p:txBody>
      </p:sp>
      <p:sp>
        <p:nvSpPr>
          <p:cNvPr id="19464" name="AutoShape 15" descr="Image result for paths in the sea">
            <a:extLst>
              <a:ext uri="{FF2B5EF4-FFF2-40B4-BE49-F238E27FC236}">
                <a16:creationId xmlns:a16="http://schemas.microsoft.com/office/drawing/2014/main" id="{77959A83-19DA-4FE0-A4B5-F375F17DC1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9465" name="AutoShape 17" descr="Image result for paths in the sea">
            <a:extLst>
              <a:ext uri="{FF2B5EF4-FFF2-40B4-BE49-F238E27FC236}">
                <a16:creationId xmlns:a16="http://schemas.microsoft.com/office/drawing/2014/main" id="{4A690977-21CF-439C-ABB5-9664E8A80F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6CB940D-A4DE-4819-B736-B177E78E4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7B6EF2-8530-4EAF-A207-25D1C66CCB98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theme/theme1.xml><?xml version="1.0" encoding="utf-8"?>
<a:theme xmlns:a="http://schemas.openxmlformats.org/drawingml/2006/main" name="1_Light Grey Segoe 4X3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050595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eme23">
  <a:themeElements>
    <a:clrScheme name="Sample presentation slides 3">
      <a:dk1>
        <a:srgbClr val="0000C0"/>
      </a:dk1>
      <a:lt1>
        <a:srgbClr val="FFFFFF"/>
      </a:lt1>
      <a:dk2>
        <a:srgbClr val="0066CC"/>
      </a:dk2>
      <a:lt2>
        <a:srgbClr val="9ADCF6"/>
      </a:lt2>
      <a:accent1>
        <a:srgbClr val="BE9932"/>
      </a:accent1>
      <a:accent2>
        <a:srgbClr val="2A99EC"/>
      </a:accent2>
      <a:accent3>
        <a:srgbClr val="AAB8E2"/>
      </a:accent3>
      <a:accent4>
        <a:srgbClr val="DADADA"/>
      </a:accent4>
      <a:accent5>
        <a:srgbClr val="DBCAAD"/>
      </a:accent5>
      <a:accent6>
        <a:srgbClr val="258AD6"/>
      </a:accent6>
      <a:hlink>
        <a:srgbClr val="70B040"/>
      </a:hlink>
      <a:folHlink>
        <a:srgbClr val="6B8ED3"/>
      </a:folHlink>
    </a:clrScheme>
    <a:fontScheme name="Sample presentation slide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0000C0"/>
        </a:dk1>
        <a:lt1>
          <a:srgbClr val="FFFFFF"/>
        </a:lt1>
        <a:dk2>
          <a:srgbClr val="0066CC"/>
        </a:dk2>
        <a:lt2>
          <a:srgbClr val="9ADCF6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953</TotalTime>
  <Words>1015</Words>
  <Application>Microsoft Office PowerPoint</Application>
  <PresentationFormat>On-screen Show (4:3)</PresentationFormat>
  <Paragraphs>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Roboto</vt:lpstr>
      <vt:lpstr>Segoe UI Semibold</vt:lpstr>
      <vt:lpstr>Times New Roman</vt:lpstr>
      <vt:lpstr>Verdana</vt:lpstr>
      <vt:lpstr>Wingdings</vt:lpstr>
      <vt:lpstr>1_Light Grey Segoe 4X3</vt:lpstr>
      <vt:lpstr>Theme23</vt:lpstr>
      <vt:lpstr>Psalms From Nature: The Greatness And Power Of God </vt:lpstr>
      <vt:lpstr>The Greatness And Power Of God</vt:lpstr>
      <vt:lpstr>The Greatness And Power Of God</vt:lpstr>
      <vt:lpstr>The Greatness And Power Of God</vt:lpstr>
      <vt:lpstr>The Greatness And Power Of God</vt:lpstr>
      <vt:lpstr>The Greatness And Power Of God</vt:lpstr>
      <vt:lpstr>The Greatness And Power Of God</vt:lpstr>
      <vt:lpstr>The Greatness And Power Of God</vt:lpstr>
      <vt:lpstr>PowerPoint Presentation</vt:lpstr>
      <vt:lpstr>The Greatness And Power Of God</vt:lpstr>
      <vt:lpstr>The Greatness And Power Of God</vt:lpstr>
      <vt:lpstr>Next: Psalms of Repentance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From Nature: The Greatness And Power Of God</dc:title>
  <dc:creator>mgalloway2715@gmail.com</dc:creator>
  <cp:lastModifiedBy>Richard Lidh</cp:lastModifiedBy>
  <cp:revision>36</cp:revision>
  <cp:lastPrinted>2023-05-06T17:10:26Z</cp:lastPrinted>
  <dcterms:created xsi:type="dcterms:W3CDTF">2023-03-19T13:13:54Z</dcterms:created>
  <dcterms:modified xsi:type="dcterms:W3CDTF">2023-05-06T17:11:40Z</dcterms:modified>
</cp:coreProperties>
</file>